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/>
      <a:tcStyle>
        <a:tcBdr/>
        <a:fill>
          <a:solidFill>
            <a:srgbClr val="FCE9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0" d="100"/>
          <a:sy n="20" d="100"/>
        </p:scale>
        <p:origin x="-1512" y="-11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Текст заголовка</a:t>
            </a:r>
          </a:p>
        </p:txBody>
      </p:sp>
      <p:sp>
        <p:nvSpPr>
          <p:cNvPr id="12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  <a:lvl2pPr marL="777875" indent="-333375" algn="ctr">
              <a:spcBef>
                <a:spcPts val="0"/>
              </a:spcBef>
              <a:defRPr sz="2400" i="1"/>
            </a:lvl2pPr>
            <a:lvl3pPr marL="1222375" indent="-333375" algn="ctr">
              <a:spcBef>
                <a:spcPts val="0"/>
              </a:spcBef>
              <a:defRPr sz="2400" i="1"/>
            </a:lvl3pPr>
            <a:lvl4pPr marL="1666875" indent="-333375" algn="ctr">
              <a:spcBef>
                <a:spcPts val="0"/>
              </a:spcBef>
              <a:defRPr sz="2400" i="1"/>
            </a:lvl4pPr>
            <a:lvl5pPr marL="2111375" indent="-333375" algn="ctr">
              <a:spcBef>
                <a:spcPts val="0"/>
              </a:spcBef>
              <a:defRPr sz="2400" i="1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4" name="«Место ввода цитаты»."/>
          <p:cNvSpPr txBox="1">
            <a:spLocks noGrp="1"/>
          </p:cNvSpPr>
          <p:nvPr>
            <p:ph type="body" sz="quarter" idx="13"/>
          </p:nvPr>
        </p:nvSpPr>
        <p:spPr>
          <a:xfrm>
            <a:off x="1270000" y="4267112"/>
            <a:ext cx="10464800" cy="60977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Изображение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горизонт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Изображение"/>
          <p:cNvSpPr>
            <a:spLocks noGrp="1"/>
          </p:cNvSpPr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Текст заголовка</a:t>
            </a:r>
          </a:p>
        </p:txBody>
      </p:sp>
      <p:sp>
        <p:nvSpPr>
          <p:cNvPr id="22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3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Текст заголовка</a:t>
            </a:r>
          </a:p>
        </p:txBody>
      </p:sp>
      <p:sp>
        <p:nvSpPr>
          <p:cNvPr id="40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с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7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67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8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6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3 шт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Изображение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Изображение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Прямоугольник"/>
          <p:cNvSpPr/>
          <p:nvPr/>
        </p:nvSpPr>
        <p:spPr>
          <a:xfrm>
            <a:off x="1498600" y="3705290"/>
            <a:ext cx="10113566" cy="2539273"/>
          </a:xfrm>
          <a:prstGeom prst="rect">
            <a:avLst/>
          </a:prstGeom>
          <a:solidFill>
            <a:srgbClr val="004D8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120" name="http://koet.syktsu.ru/images/logo-skytgu-mag.png" descr="http://koet.syktsu.ru/images/logo-skytgu-mag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2406119" y="124810"/>
            <a:ext cx="7727238" cy="1411890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Федеральное государственное…"/>
          <p:cNvSpPr txBox="1"/>
          <p:nvPr/>
        </p:nvSpPr>
        <p:spPr>
          <a:xfrm>
            <a:off x="1322983" y="1240364"/>
            <a:ext cx="10464801" cy="21566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pPr algn="r" defTabSz="449580">
              <a:defRPr sz="2000" b="1" i="1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Федеральное государственное </a:t>
            </a:r>
          </a:p>
          <a:p>
            <a:pPr algn="r" defTabSz="449580">
              <a:defRPr sz="2000" b="1" i="1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образовательное учреждение </a:t>
            </a:r>
          </a:p>
          <a:p>
            <a:pPr algn="r" defTabSz="449580">
              <a:defRPr sz="2000" b="1" i="1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высшего профессионального образования </a:t>
            </a:r>
          </a:p>
          <a:p>
            <a:pPr algn="r" defTabSz="449580">
              <a:defRPr sz="2000" b="1" i="1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«Сыктывкарский государственный университет </a:t>
            </a:r>
          </a:p>
          <a:p>
            <a:pPr algn="r" defTabSz="449580">
              <a:defRPr sz="2000" b="1" i="1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имени Питирима Сорокина»</a:t>
            </a:r>
          </a:p>
          <a:p>
            <a:pPr algn="r" defTabSz="449580">
              <a:defRPr sz="2000" b="1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167001, Республика Коми, г.Сыктывкар, Октябрьский пр., 55</a:t>
            </a:r>
          </a:p>
        </p:txBody>
      </p:sp>
      <p:sp>
        <p:nvSpPr>
          <p:cNvPr id="122" name="Шихвердиев А.П.…"/>
          <p:cNvSpPr txBox="1">
            <a:spLocks noGrp="1"/>
          </p:cNvSpPr>
          <p:nvPr>
            <p:ph type="subTitle" sz="half" idx="1"/>
          </p:nvPr>
        </p:nvSpPr>
        <p:spPr>
          <a:xfrm>
            <a:off x="643466" y="6427985"/>
            <a:ext cx="10464801" cy="2838916"/>
          </a:xfrm>
          <a:prstGeom prst="rect">
            <a:avLst/>
          </a:prstGeom>
        </p:spPr>
        <p:txBody>
          <a:bodyPr anchor="ctr"/>
          <a:lstStyle/>
          <a:p>
            <a:pPr algn="l" defTabSz="457200">
              <a:defRPr sz="3300" b="1">
                <a:solidFill>
                  <a:srgbClr val="060602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t>Шихвердиев А.П. </a:t>
            </a:r>
          </a:p>
          <a:p>
            <a:pPr algn="l" defTabSz="457200">
              <a:defRPr sz="3300" b="1">
                <a:solidFill>
                  <a:srgbClr val="060602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t>доктор экономических наук, </a:t>
            </a:r>
          </a:p>
          <a:p>
            <a:pPr algn="l" defTabSz="457200">
              <a:defRPr sz="3300" b="1">
                <a:solidFill>
                  <a:srgbClr val="060602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t>профессор, академик РАЕН, </a:t>
            </a:r>
          </a:p>
          <a:p>
            <a:pPr algn="l" defTabSz="457200">
              <a:defRPr sz="3300" b="1">
                <a:solidFill>
                  <a:srgbClr val="060602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t>член Российского сообщества профессиональных корпоративных директоров</a:t>
            </a:r>
          </a:p>
        </p:txBody>
      </p:sp>
      <p:sp>
        <p:nvSpPr>
          <p:cNvPr id="123" name="МАГИСТЕРСКАЯ ПРОГРАММА…"/>
          <p:cNvSpPr txBox="1"/>
          <p:nvPr/>
        </p:nvSpPr>
        <p:spPr>
          <a:xfrm>
            <a:off x="2046033" y="3947159"/>
            <a:ext cx="9018700" cy="20555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49580">
              <a:defRPr sz="2700" b="1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МАГИСТЕРСКАЯ ПРОГРАММА </a:t>
            </a:r>
          </a:p>
          <a:p>
            <a:pPr defTabSz="449580">
              <a:defRPr sz="2700" b="1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«УПРАВЛЕНИЕ ГОСУДАРСТВЕННЫМИ, МУНИЦИПАЛЬНЫМИ  И КОРПОРАТИВНЫМИ ПРОЕКТАМИ И ПРОГРАММАМИ</a:t>
            </a:r>
          </a:p>
          <a:p>
            <a:pPr defTabSz="449580">
              <a:defRPr sz="2700" b="1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(ПРОЕКТНОЕ УПРАВЛЕНИЕ)»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Руководители и сотрудники авторитетных консалтинговых и тренинговых компаний в области управления проектами и программами, проектно-ориентированных компаний реального сектора экономики, министерств и ведомств Российской Федерации и республики Коми:…"/>
          <p:cNvSpPr txBox="1"/>
          <p:nvPr/>
        </p:nvSpPr>
        <p:spPr>
          <a:xfrm>
            <a:off x="662260" y="1479941"/>
            <a:ext cx="11328405" cy="72001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indent="450215" algn="just" defTabSz="449580"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Руководители и сотрудники авторитетных консалтинговых и тренинговых компаний в области управления проектами и программами, проектно-ориентированных компаний реального сектора экономики, министерств и ведомств Российской Федерации и республики Коми:</a:t>
            </a:r>
          </a:p>
          <a:p>
            <a:pPr indent="450215" algn="just" defTabSz="449580"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180339" indent="-180339" algn="just" defTabSz="449580">
              <a:buSzPct val="90909"/>
              <a:buFont typeface="Symbol"/>
              <a:buChar char="·"/>
              <a:tabLst>
                <a:tab pos="177800" algn="l"/>
              </a:tabLst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Сеть Глобального договора ООН</a:t>
            </a:r>
          </a:p>
          <a:p>
            <a:pPr marL="180339" indent="-180339" algn="just" defTabSz="449580">
              <a:buSzPct val="90909"/>
              <a:buFont typeface="Symbol"/>
              <a:buChar char="·"/>
              <a:tabLst>
                <a:tab pos="177800" algn="l"/>
              </a:tabLst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Ассоциация управления проектами «СОВНЕТ»</a:t>
            </a:r>
          </a:p>
          <a:p>
            <a:pPr marL="180339" indent="-180339" algn="just" defTabSz="449580">
              <a:buSzPct val="90909"/>
              <a:buFont typeface="Symbol"/>
              <a:buChar char="·"/>
              <a:tabLst>
                <a:tab pos="177800" algn="l"/>
              </a:tabLst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ОАО «Российская венчурная компания»</a:t>
            </a:r>
          </a:p>
          <a:p>
            <a:pPr marL="180339" indent="-180339" algn="just" defTabSz="449580">
              <a:buSzPct val="90909"/>
              <a:buFont typeface="Symbol"/>
              <a:buChar char="·"/>
              <a:tabLst>
                <a:tab pos="177800" algn="l"/>
              </a:tabLst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Российская ассоциация венчурных инвестиций (РАВИ)</a:t>
            </a:r>
          </a:p>
          <a:p>
            <a:pPr marL="180339" indent="-180339" algn="just" defTabSz="449580">
              <a:buSzPct val="90909"/>
              <a:buFont typeface="Symbol"/>
              <a:buChar char="·"/>
              <a:tabLst>
                <a:tab pos="177800" algn="l"/>
              </a:tabLst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Содружество бизнес-ангелов России (СБАР)</a:t>
            </a:r>
          </a:p>
          <a:p>
            <a:pPr marL="180339" indent="-180339" algn="just" defTabSz="449580">
              <a:buSzPct val="90909"/>
              <a:buFont typeface="Symbol"/>
              <a:buChar char="·"/>
              <a:tabLst>
                <a:tab pos="177800" algn="l"/>
              </a:tabLst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Российское сообщество корпоративных директоров</a:t>
            </a:r>
          </a:p>
          <a:p>
            <a:pPr marL="180339" indent="-180339" algn="just" defTabSz="449580">
              <a:buSzPct val="90909"/>
              <a:buFont typeface="Symbol"/>
              <a:buChar char="·"/>
              <a:tabLst>
                <a:tab pos="177800" algn="l"/>
              </a:tabLst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Группа компаний «Проектная ПРАКТИКА»</a:t>
            </a:r>
          </a:p>
          <a:p>
            <a:pPr marL="180339" indent="-180339" algn="just" defTabSz="449580">
              <a:buSzPct val="90909"/>
              <a:buFont typeface="Symbol"/>
              <a:buChar char="·"/>
              <a:tabLst>
                <a:tab pos="177800" algn="l"/>
              </a:tabLst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Институт развития государственно-частного партнерства</a:t>
            </a:r>
          </a:p>
          <a:p>
            <a:pPr marL="180339" indent="-180339" algn="just" defTabSz="449580">
              <a:buSzPct val="90909"/>
              <a:buFont typeface="Symbol"/>
              <a:buChar char="·"/>
              <a:tabLst>
                <a:tab pos="177800" algn="l"/>
              </a:tabLst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Торгово-промышленная палата Российской Федерации</a:t>
            </a:r>
          </a:p>
          <a:p>
            <a:pPr marL="180339" indent="-180339" algn="just" defTabSz="449580">
              <a:buSzPct val="90909"/>
              <a:buFont typeface="Symbol"/>
              <a:buChar char="·"/>
              <a:tabLst>
                <a:tab pos="177800" algn="l"/>
              </a:tabLst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Торгово-промышленная палата Республики Коми</a:t>
            </a:r>
          </a:p>
          <a:p>
            <a:pPr marL="180339" indent="-180339" algn="just" defTabSz="449580">
              <a:buSzPct val="90909"/>
              <a:buFont typeface="Symbol"/>
              <a:buChar char="·"/>
              <a:tabLst>
                <a:tab pos="177800" algn="l"/>
              </a:tabLst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Агентство стратегических инициатив</a:t>
            </a:r>
          </a:p>
          <a:p>
            <a:pPr marL="180339" indent="-180339" algn="just" defTabSz="449580">
              <a:buSzPct val="90909"/>
              <a:buFont typeface="Symbol"/>
              <a:buChar char="·"/>
              <a:tabLst>
                <a:tab pos="177800" algn="l"/>
              </a:tabLst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Министерство экономики Республики Коми</a:t>
            </a:r>
          </a:p>
          <a:p>
            <a:pPr marL="180339" indent="-180339" algn="just" defTabSz="449580">
              <a:buSzPct val="90909"/>
              <a:buFont typeface="Symbol"/>
              <a:buChar char="·"/>
              <a:tabLst>
                <a:tab pos="177800" algn="l"/>
              </a:tabLst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Министерство образования Республики Коми</a:t>
            </a:r>
          </a:p>
          <a:p>
            <a:pPr marL="180339" indent="-180339" algn="just" defTabSz="449580">
              <a:buSzPct val="90909"/>
              <a:buFont typeface="Symbol"/>
              <a:buChar char="·"/>
              <a:tabLst>
                <a:tab pos="177800" algn="l"/>
              </a:tabLst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ОАО «Корпорация по развитию Республики Коми» </a:t>
            </a:r>
            <a:r>
              <a:rPr b="1"/>
              <a:t>(МИНПРОМ И МИНЭКОЛОГИЯ) МУНИЦИПАЛИТЕТЫ</a:t>
            </a:r>
          </a:p>
        </p:txBody>
      </p:sp>
      <p:grpSp>
        <p:nvGrpSpPr>
          <p:cNvPr id="173" name="ПОТЕНЦИАЛЬНЫЕ И ДЕЙСТВУЮЩИЕ ДЕЛОВЫЕ ПАРТНЕРЫ"/>
          <p:cNvGrpSpPr/>
          <p:nvPr/>
        </p:nvGrpSpPr>
        <p:grpSpPr>
          <a:xfrm>
            <a:off x="838200" y="177799"/>
            <a:ext cx="11328400" cy="975589"/>
            <a:chOff x="0" y="0"/>
            <a:chExt cx="11328400" cy="975588"/>
          </a:xfrm>
        </p:grpSpPr>
        <p:sp>
          <p:nvSpPr>
            <p:cNvPr id="171" name="Закругленный прямоугольник"/>
            <p:cNvSpPr/>
            <p:nvPr/>
          </p:nvSpPr>
          <p:spPr>
            <a:xfrm>
              <a:off x="0" y="-1"/>
              <a:ext cx="11328400" cy="975589"/>
            </a:xfrm>
            <a:prstGeom prst="roundRect">
              <a:avLst>
                <a:gd name="adj" fmla="val 19527"/>
              </a:avLst>
            </a:prstGeom>
            <a:solidFill>
              <a:srgbClr val="004D8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49580">
                <a:defRPr sz="2900">
                  <a:solidFill>
                    <a:srgbClr val="FFFFFF"/>
                  </a:solidFill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72" name="ПОТЕНЦИАЛЬНЫЕ И ДЕЙСТВУЮЩИЕ ДЕЛОВЫЕ ПАРТНЕРЫ"/>
            <p:cNvSpPr txBox="1"/>
            <p:nvPr/>
          </p:nvSpPr>
          <p:spPr>
            <a:xfrm>
              <a:off x="55795" y="25715"/>
              <a:ext cx="11216810" cy="92415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defTabSz="449580">
                <a:defRPr sz="2900" b="1">
                  <a:solidFill>
                    <a:srgbClr val="FFFFFF"/>
                  </a:solidFill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ПОТЕНЦИАЛЬНЫЕ И ДЕЙСТВУЮЩИЕ ДЕЛОВЫЕ ПАРТНЕРЫ</a:t>
              </a:r>
            </a:p>
          </p:txBody>
        </p:sp>
      </p:grp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" name="ОСНОВНЫЕ УЧЕБНЫЕ ДИСЦИПЛИНЫ ПО МАГИСТЕРСКОЙ ПРОГРАММЕ"/>
          <p:cNvGrpSpPr/>
          <p:nvPr/>
        </p:nvGrpSpPr>
        <p:grpSpPr>
          <a:xfrm>
            <a:off x="838200" y="177799"/>
            <a:ext cx="11328400" cy="975589"/>
            <a:chOff x="0" y="0"/>
            <a:chExt cx="11328400" cy="975588"/>
          </a:xfrm>
        </p:grpSpPr>
        <p:sp>
          <p:nvSpPr>
            <p:cNvPr id="175" name="Закругленный прямоугольник"/>
            <p:cNvSpPr/>
            <p:nvPr/>
          </p:nvSpPr>
          <p:spPr>
            <a:xfrm>
              <a:off x="0" y="-1"/>
              <a:ext cx="11328400" cy="975589"/>
            </a:xfrm>
            <a:prstGeom prst="roundRect">
              <a:avLst>
                <a:gd name="adj" fmla="val 19527"/>
              </a:avLst>
            </a:prstGeom>
            <a:solidFill>
              <a:srgbClr val="004D8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49580">
                <a:defRPr sz="2900">
                  <a:solidFill>
                    <a:srgbClr val="FFFFFF"/>
                  </a:solidFill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76" name="ОСНОВНЫЕ УЧЕБНЫЕ ДИСЦИПЛИНЫ ПО МАГИСТЕРСКОЙ ПРОГРАММЕ"/>
            <p:cNvSpPr txBox="1"/>
            <p:nvPr/>
          </p:nvSpPr>
          <p:spPr>
            <a:xfrm>
              <a:off x="55795" y="25715"/>
              <a:ext cx="11216810" cy="92415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defTabSz="449580">
                <a:defRPr sz="2900" b="1">
                  <a:solidFill>
                    <a:srgbClr val="FFFFFF"/>
                  </a:solidFill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ОСНОВНЫЕ УЧЕБНЫЕ ДИСЦИПЛИНЫ ПО МАГИСТЕРСКОЙ ПРОГРАММЕ</a:t>
              </a:r>
            </a:p>
          </p:txBody>
        </p:sp>
      </p:grpSp>
      <p:sp>
        <p:nvSpPr>
          <p:cNvPr id="178" name="Управленческая экономика…"/>
          <p:cNvSpPr txBox="1"/>
          <p:nvPr/>
        </p:nvSpPr>
        <p:spPr>
          <a:xfrm>
            <a:off x="335301" y="1627301"/>
            <a:ext cx="6130380" cy="7684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180339" indent="-180339" algn="just" defTabSz="449580">
              <a:buSzPct val="100000"/>
              <a:buFont typeface="Symbol"/>
              <a:buChar char="·"/>
              <a:tabLst>
                <a:tab pos="177800" algn="l"/>
              </a:tabLst>
              <a:defRPr sz="2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Управленческая экономика</a:t>
            </a:r>
          </a:p>
          <a:p>
            <a:pPr marL="180339" indent="-180339" algn="just" defTabSz="449580">
              <a:buSzPct val="100000"/>
              <a:buFont typeface="Symbol"/>
              <a:buChar char="·"/>
              <a:tabLst>
                <a:tab pos="177800" algn="l"/>
              </a:tabLst>
              <a:defRPr sz="2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Современный стратегический анализ</a:t>
            </a:r>
          </a:p>
          <a:p>
            <a:pPr marL="180339" indent="-180339" algn="just" defTabSz="449580">
              <a:buSzPct val="100000"/>
              <a:buFont typeface="Symbol"/>
              <a:buChar char="·"/>
              <a:tabLst>
                <a:tab pos="177800" algn="l"/>
              </a:tabLst>
              <a:defRPr sz="2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Финансовый менеджмент</a:t>
            </a:r>
          </a:p>
          <a:p>
            <a:pPr marL="180339" indent="-180339" algn="just" defTabSz="449580">
              <a:buSzPct val="100000"/>
              <a:buFont typeface="Symbol"/>
              <a:buChar char="·"/>
              <a:tabLst>
                <a:tab pos="177800" algn="l"/>
              </a:tabLst>
              <a:defRPr sz="2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Современные управленческие коммуникации</a:t>
            </a:r>
          </a:p>
          <a:p>
            <a:pPr marL="180339" indent="-180339" algn="just" defTabSz="449580">
              <a:buSzPct val="100000"/>
              <a:buFont typeface="Symbol"/>
              <a:buChar char="·"/>
              <a:tabLst>
                <a:tab pos="177800" algn="l"/>
              </a:tabLst>
              <a:defRPr sz="2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Стратегическое планирование в системе проектного управления</a:t>
            </a:r>
          </a:p>
          <a:p>
            <a:pPr marL="180339" indent="-180339" algn="just" defTabSz="449580">
              <a:buSzPct val="100000"/>
              <a:buFont typeface="Symbol"/>
              <a:buChar char="·"/>
              <a:tabLst>
                <a:tab pos="177800" algn="l"/>
              </a:tabLst>
              <a:defRPr sz="2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Управление программами и проектами для государственного и муниципального сектора</a:t>
            </a:r>
          </a:p>
          <a:p>
            <a:pPr marL="180339" indent="-180339" algn="just" defTabSz="449580">
              <a:buSzPct val="100000"/>
              <a:buFont typeface="Symbol"/>
              <a:buChar char="·"/>
              <a:tabLst>
                <a:tab pos="177800" algn="l"/>
              </a:tabLst>
              <a:defRPr sz="2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Деловой иностранный язык</a:t>
            </a:r>
          </a:p>
          <a:p>
            <a:pPr marL="180339" indent="-180339" algn="just" defTabSz="449580">
              <a:buSzPct val="100000"/>
              <a:buFont typeface="Symbol"/>
              <a:buChar char="·"/>
              <a:tabLst>
                <a:tab pos="177800" algn="l"/>
              </a:tabLst>
              <a:defRPr sz="2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Основы управления проектами: системный подход</a:t>
            </a:r>
          </a:p>
          <a:p>
            <a:pPr marL="180339" indent="-180339" algn="just" defTabSz="449580">
              <a:buSzPct val="100000"/>
              <a:buFont typeface="Symbol"/>
              <a:buChar char="·"/>
              <a:tabLst>
                <a:tab pos="177800" algn="l"/>
              </a:tabLst>
              <a:defRPr sz="2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Проектное инвестирование и финансирование</a:t>
            </a:r>
          </a:p>
          <a:p>
            <a:pPr marL="180339" indent="-180339" algn="just" defTabSz="449580">
              <a:buSzPct val="100000"/>
              <a:buFont typeface="Symbol"/>
              <a:buChar char="·"/>
              <a:tabLst>
                <a:tab pos="177800" algn="l"/>
              </a:tabLst>
              <a:defRPr sz="2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Корпоративные программы и проекты в развитии региона</a:t>
            </a:r>
          </a:p>
          <a:p>
            <a:pPr marL="180339" indent="-180339" algn="just" defTabSz="449580">
              <a:buSzPct val="100000"/>
              <a:buFont typeface="Symbol"/>
              <a:buChar char="·"/>
              <a:tabLst>
                <a:tab pos="177800" algn="l"/>
              </a:tabLst>
              <a:defRPr sz="2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Финансирование и реализация приоритетных программ развития Севера</a:t>
            </a:r>
          </a:p>
          <a:p>
            <a:pPr marL="180339" indent="-180339" algn="just" defTabSz="449580">
              <a:buSzPct val="100000"/>
              <a:buFont typeface="Symbol"/>
              <a:buChar char="·"/>
              <a:tabLst>
                <a:tab pos="177800" algn="l"/>
              </a:tabLst>
              <a:defRPr sz="2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Международные стандарты и сертификация в области управления проектами</a:t>
            </a:r>
          </a:p>
          <a:p>
            <a:pPr marL="180339" indent="-180339" algn="just" defTabSz="449580">
              <a:buSzPct val="100000"/>
              <a:buFont typeface="Symbol"/>
              <a:buChar char="·"/>
              <a:tabLst>
                <a:tab pos="177800" algn="l"/>
              </a:tabLst>
              <a:defRPr sz="2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Государственно-частное и муниципально-частное партнерство в проектном управлении</a:t>
            </a:r>
          </a:p>
          <a:p>
            <a:pPr marL="180339" indent="-180339" algn="just" defTabSz="449580">
              <a:buSzPct val="100000"/>
              <a:buFont typeface="Symbol"/>
              <a:buChar char="·"/>
              <a:tabLst>
                <a:tab pos="177800" algn="l"/>
              </a:tabLst>
              <a:defRPr sz="2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Корпоративное управление: практикум</a:t>
            </a:r>
          </a:p>
          <a:p>
            <a:pPr marL="180339" indent="-180339" algn="just" defTabSz="449580">
              <a:buSzPct val="100000"/>
              <a:buFont typeface="Symbol"/>
              <a:buChar char="·"/>
              <a:tabLst>
                <a:tab pos="177800" algn="l"/>
              </a:tabLst>
              <a:defRPr sz="2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Правовое обеспечение управления программами и проектами</a:t>
            </a:r>
          </a:p>
        </p:txBody>
      </p:sp>
      <p:sp>
        <p:nvSpPr>
          <p:cNvPr id="179" name="Инновационная и инвестиционная политика государства на региональном уровне…"/>
          <p:cNvSpPr txBox="1"/>
          <p:nvPr/>
        </p:nvSpPr>
        <p:spPr>
          <a:xfrm>
            <a:off x="7064054" y="1957501"/>
            <a:ext cx="5504901" cy="70239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180339" indent="-180339" algn="just" defTabSz="449580">
              <a:buSzPct val="100000"/>
              <a:buFont typeface="Symbol"/>
              <a:buChar char="·"/>
              <a:tabLst>
                <a:tab pos="177800" algn="l"/>
              </a:tabLst>
              <a:defRPr sz="2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Инновационная и инвестиционная политика государства на региональном уровне</a:t>
            </a:r>
          </a:p>
          <a:p>
            <a:pPr marL="180339" indent="-180339" algn="just" defTabSz="449580">
              <a:buSzPct val="100000"/>
              <a:buFont typeface="Symbol"/>
              <a:buChar char="·"/>
              <a:tabLst>
                <a:tab pos="177800" algn="l"/>
              </a:tabLst>
              <a:defRPr sz="2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Управление корпоративными проектами</a:t>
            </a:r>
          </a:p>
          <a:p>
            <a:pPr marL="180339" indent="-180339" algn="just" defTabSz="449580">
              <a:buSzPct val="100000"/>
              <a:buFont typeface="Symbol"/>
              <a:buChar char="·"/>
              <a:tabLst>
                <a:tab pos="177800" algn="l"/>
              </a:tabLst>
              <a:defRPr sz="2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Оценка эффективности инвестиционных программ и проектов</a:t>
            </a:r>
          </a:p>
          <a:p>
            <a:pPr marL="180339" indent="-180339" algn="just" defTabSz="449580">
              <a:buSzPct val="100000"/>
              <a:buFont typeface="Symbol"/>
              <a:buChar char="·"/>
              <a:tabLst>
                <a:tab pos="177800" algn="l"/>
              </a:tabLst>
              <a:defRPr sz="2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Инвестиционный анализ программ и проектов</a:t>
            </a:r>
          </a:p>
          <a:p>
            <a:pPr marL="180339" indent="-180339" algn="just" defTabSz="449580">
              <a:buSzPct val="100000"/>
              <a:buFont typeface="Symbol"/>
              <a:buChar char="·"/>
              <a:tabLst>
                <a:tab pos="177800" algn="l"/>
              </a:tabLst>
              <a:defRPr sz="2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Особенности управления проектами и программами в инновационной сфере</a:t>
            </a:r>
          </a:p>
          <a:p>
            <a:pPr marL="180339" indent="-180339" algn="just" defTabSz="449580">
              <a:buSzPct val="100000"/>
              <a:buFont typeface="Symbol"/>
              <a:buChar char="·"/>
              <a:tabLst>
                <a:tab pos="177800" algn="l"/>
              </a:tabLst>
              <a:defRPr sz="2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Особенности управления проектами и программами в сфере строительства и недвижимости</a:t>
            </a:r>
          </a:p>
          <a:p>
            <a:pPr marL="180339" indent="-180339" algn="just" defTabSz="449580">
              <a:buSzPct val="100000"/>
              <a:buFont typeface="Symbol"/>
              <a:buChar char="·"/>
              <a:tabLst>
                <a:tab pos="177800" algn="l"/>
              </a:tabLst>
              <a:defRPr sz="2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Проектное мышление: Человеческий фактор в управлении проектами</a:t>
            </a:r>
          </a:p>
          <a:p>
            <a:pPr marL="180339" indent="-180339" algn="just" defTabSz="449580">
              <a:buSzPct val="100000"/>
              <a:buFont typeface="Symbol"/>
              <a:buChar char="·"/>
              <a:tabLst>
                <a:tab pos="177800" algn="l"/>
              </a:tabLst>
              <a:defRPr sz="2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Социальная и экологическая ответственность программ и проектов</a:t>
            </a:r>
          </a:p>
          <a:p>
            <a:pPr marL="180339" indent="-180339" algn="just" defTabSz="449580">
              <a:buSzPct val="100000"/>
              <a:buFont typeface="Symbol"/>
              <a:buChar char="·"/>
              <a:tabLst>
                <a:tab pos="177800" algn="l"/>
              </a:tabLst>
              <a:defRPr sz="2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Управление рисками портфеля программ и проектов</a:t>
            </a:r>
          </a:p>
          <a:p>
            <a:pPr marL="180339" indent="-180339" algn="just" defTabSz="449580">
              <a:buSzPct val="100000"/>
              <a:buFont typeface="Symbol"/>
              <a:buChar char="·"/>
              <a:tabLst>
                <a:tab pos="177800" algn="l"/>
              </a:tabLst>
              <a:defRPr sz="2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Венчурный бизнес: управление высокорискованными проектами</a:t>
            </a:r>
          </a:p>
        </p:txBody>
      </p:sp>
      <p:sp>
        <p:nvSpPr>
          <p:cNvPr id="180" name="Линия"/>
          <p:cNvSpPr/>
          <p:nvPr/>
        </p:nvSpPr>
        <p:spPr>
          <a:xfrm flipV="1">
            <a:off x="6764866" y="1515533"/>
            <a:ext cx="3" cy="7684332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" name="ДОПОЛНИТЕЛЬНАЯ ИНФОРМАЦИЯ"/>
          <p:cNvGrpSpPr/>
          <p:nvPr/>
        </p:nvGrpSpPr>
        <p:grpSpPr>
          <a:xfrm>
            <a:off x="838200" y="330196"/>
            <a:ext cx="11328400" cy="975592"/>
            <a:chOff x="0" y="-1"/>
            <a:chExt cx="11328400" cy="975591"/>
          </a:xfrm>
        </p:grpSpPr>
        <p:sp>
          <p:nvSpPr>
            <p:cNvPr id="182" name="Закругленный прямоугольник"/>
            <p:cNvSpPr/>
            <p:nvPr/>
          </p:nvSpPr>
          <p:spPr>
            <a:xfrm>
              <a:off x="0" y="-2"/>
              <a:ext cx="11328400" cy="975592"/>
            </a:xfrm>
            <a:prstGeom prst="roundRect">
              <a:avLst>
                <a:gd name="adj" fmla="val 19527"/>
              </a:avLst>
            </a:prstGeom>
            <a:solidFill>
              <a:srgbClr val="004D8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49580">
                <a:tabLst>
                  <a:tab pos="177800" algn="l"/>
                </a:tabLst>
                <a:defRPr sz="2700">
                  <a:solidFill>
                    <a:srgbClr val="FFFFFF"/>
                  </a:solidFill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83" name="ДОПОЛНИТЕЛЬНАЯ ИНФОРМАЦИЯ"/>
            <p:cNvSpPr txBox="1"/>
            <p:nvPr/>
          </p:nvSpPr>
          <p:spPr>
            <a:xfrm>
              <a:off x="55795" y="247426"/>
              <a:ext cx="11216810" cy="4807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defTabSz="449580">
                <a:tabLst>
                  <a:tab pos="177800" algn="l"/>
                </a:tabLst>
                <a:defRPr sz="2700" b="1">
                  <a:solidFill>
                    <a:srgbClr val="FFFFFF"/>
                  </a:solidFill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ДОПОЛНИТЕЛЬНАЯ ИНФОРМАЦИЯ</a:t>
              </a:r>
            </a:p>
          </p:txBody>
        </p:sp>
      </p:grpSp>
      <p:sp>
        <p:nvSpPr>
          <p:cNvPr id="185" name="Телефон руководителя магистерской программы: 8912-869-47-77, (8212)390-393,…"/>
          <p:cNvSpPr txBox="1"/>
          <p:nvPr/>
        </p:nvSpPr>
        <p:spPr>
          <a:xfrm>
            <a:off x="967063" y="3054741"/>
            <a:ext cx="10744973" cy="36441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 defTabSz="449580">
              <a:tabLst>
                <a:tab pos="177800" algn="l"/>
              </a:tabLst>
              <a:defRPr sz="2500" b="1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Формы бучения: очная (бюджет, контракт),  заочная (кантракт).</a:t>
            </a:r>
          </a:p>
          <a:p>
            <a:pPr algn="just" defTabSz="449580">
              <a:tabLst>
                <a:tab pos="177800" algn="l"/>
              </a:tabLst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Телефон руководителя магистерской программы: 8912-869-47-77, (8212) 390-393</a:t>
            </a:r>
          </a:p>
          <a:p>
            <a:pPr algn="just" defTabSz="449580">
              <a:tabLst>
                <a:tab pos="177800" algn="l"/>
              </a:tabLst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e-mail:shikverdiev@yandex.ru</a:t>
            </a:r>
          </a:p>
          <a:p>
            <a:pPr algn="just" defTabSz="449580">
              <a:tabLst>
                <a:tab pos="177800" algn="l"/>
              </a:tabLst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Центральная приемная комиссия ФГБОУВО «Сыктывкарский государственный университет имени Питирима Сорокина»</a:t>
            </a:r>
          </a:p>
          <a:p>
            <a:pPr algn="just" defTabSz="449580">
              <a:tabLst>
                <a:tab pos="177800" algn="l"/>
              </a:tabLst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адрес: 167001, Республика Коми, г.Сыктывкар, Октябрьский пр., 55, каб. 109</a:t>
            </a:r>
          </a:p>
          <a:p>
            <a:pPr algn="just" defTabSz="449580">
              <a:tabLst>
                <a:tab pos="177800" algn="l"/>
              </a:tabLst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Телефон: 8(8212) 390-445</a:t>
            </a:r>
          </a:p>
          <a:p>
            <a:pPr algn="just" defTabSz="449580">
              <a:tabLst>
                <a:tab pos="177800" algn="l"/>
              </a:tabLst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Факс: 8(8212) 390-440</a:t>
            </a:r>
          </a:p>
          <a:p>
            <a:pPr algn="just" defTabSz="449580">
              <a:tabLst>
                <a:tab pos="177800" algn="l"/>
              </a:tabLst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e-mail: abiturient@syktsu.ru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Диплом магистра по программе «Государственное и муниципальное управление» - основа успешной карьеры в сфере государственного и муниципального управления.…"/>
          <p:cNvSpPr txBox="1"/>
          <p:nvPr/>
        </p:nvSpPr>
        <p:spPr>
          <a:xfrm>
            <a:off x="679193" y="1556141"/>
            <a:ext cx="11646414" cy="6133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 defTabSz="449580">
              <a:defRPr sz="2500" i="1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Диплом магистра менеджмента по программе «Управление государственными и корпоративными проектами и программами (Проектное управление)» - основа успешной карьеры в сфере бизнеса и государственного, муниципального управления.</a:t>
            </a:r>
          </a:p>
          <a:p>
            <a:pPr algn="just" defTabSz="449580">
              <a:defRPr sz="2500" i="1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algn="just" defTabSz="449580">
              <a:defRPr sz="2500" b="1" i="1" u="sng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Магистерская программа разработана с учетом необходимости реализации нормативных актов по развитию системы управления проектной деятельностью в Российской Федерации и в Республике Коми.</a:t>
            </a:r>
          </a:p>
          <a:p>
            <a:pPr algn="just" defTabSz="449580">
              <a:defRPr sz="2500" i="1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algn="just" defTabSz="449580">
              <a:defRPr sz="2500" b="1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Руководитель магистерской программы  </a:t>
            </a:r>
          </a:p>
          <a:p>
            <a:pPr algn="just" defTabSz="449580">
              <a:defRPr sz="2500" u="sng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Шихвердиев Ариф Пирвелиевич</a:t>
            </a:r>
            <a:r>
              <a:rPr u="none"/>
              <a:t> - д.э.н., профессор, академик РАЕН, член Российского сообщества профессиональных корпоративных директоров.</a:t>
            </a:r>
          </a:p>
          <a:p>
            <a:pPr algn="just" defTabSz="449580">
              <a:defRPr sz="2500" b="1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algn="just" defTabSz="449580">
              <a:defRPr sz="2500" b="1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algn="just" defTabSz="449580">
              <a:defRPr sz="2500" b="1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Магистерская программа реализуется с участием Регионального проектного офиса.</a:t>
            </a:r>
          </a:p>
          <a:p>
            <a:pPr algn="just" defTabSz="449580"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algn="just" defTabSz="449580">
              <a:defRPr sz="2500" b="1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Направление подготовки, шифр: </a:t>
            </a:r>
            <a:r>
              <a:rPr b="0"/>
              <a:t>38.04.02 «Менеджмент»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" name="ОБ ОБРАЗОВАТЕЛЬНОЙ ПРОГРАММЕ"/>
          <p:cNvGrpSpPr/>
          <p:nvPr/>
        </p:nvGrpSpPr>
        <p:grpSpPr>
          <a:xfrm>
            <a:off x="838197" y="177799"/>
            <a:ext cx="11328408" cy="975589"/>
            <a:chOff x="-1" y="0"/>
            <a:chExt cx="11328406" cy="975588"/>
          </a:xfrm>
        </p:grpSpPr>
        <p:sp>
          <p:nvSpPr>
            <p:cNvPr id="127" name="Закругленный прямоугольник"/>
            <p:cNvSpPr/>
            <p:nvPr/>
          </p:nvSpPr>
          <p:spPr>
            <a:xfrm>
              <a:off x="-2" y="-1"/>
              <a:ext cx="11328408" cy="975589"/>
            </a:xfrm>
            <a:prstGeom prst="roundRect">
              <a:avLst>
                <a:gd name="adj" fmla="val 19527"/>
              </a:avLst>
            </a:prstGeom>
            <a:solidFill>
              <a:srgbClr val="004D8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49580">
                <a:defRPr sz="2900">
                  <a:solidFill>
                    <a:srgbClr val="FFFFFF"/>
                  </a:solidFill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28" name="ОБ ОБРАЗОВАТЕЛЬНОЙ ПРОГРАММЕ"/>
            <p:cNvSpPr txBox="1"/>
            <p:nvPr/>
          </p:nvSpPr>
          <p:spPr>
            <a:xfrm>
              <a:off x="55793" y="235265"/>
              <a:ext cx="11216816" cy="50505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defTabSz="449580">
                <a:defRPr sz="2900" b="1">
                  <a:solidFill>
                    <a:srgbClr val="FFFFFF"/>
                  </a:solidFill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ОБ ОБРАЗОВАТЕЛЬНОЙ ПРОГРАММЕ</a:t>
              </a:r>
            </a:p>
          </p:txBody>
        </p:sp>
      </p:grpSp>
      <p:sp>
        <p:nvSpPr>
          <p:cNvPr id="130" name="Государственное и муниципальное управление можно рассматривать как базисную составляющую в достижении целей социально-экономического развития по инновационному социально-ориентированному сценарию и обеспечении качественного экономического роста с учетом социальной и экологической ответственности будущих управленцев завтрашнего дня. Изменение мышления и труда служащих органов власти, представляет собой качественно новую задачу, стоящую всех уровнях управления экономикой и социальной сферой.…"/>
          <p:cNvSpPr txBox="1"/>
          <p:nvPr/>
        </p:nvSpPr>
        <p:spPr>
          <a:xfrm>
            <a:off x="459063" y="2512877"/>
            <a:ext cx="12086674" cy="4355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indent="450215" algn="just" defTabSz="449580"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В современных условиях проблема совершенствования управления экономикой выдвигается на первый план. Программный метод управления, в основу которого положена система программ и проектов, является основным средством выхода из экономического кризиса и методом решения крупных научных, производственных и социальных проблем.</a:t>
            </a:r>
          </a:p>
          <a:p>
            <a:pPr indent="450215" algn="just" defTabSz="449580"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indent="449580" algn="just" defTabSz="449580"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В настоящее время управление проектами востребовано не только бизнесом, но и в органах государственной исполнительной власти и органах местного самоуправления, где внедряется система управления проектами, в рамках которой определяются условия и порядок применения принципов проектного управления, алгоритм взаимодействия бизнес-сообщества и власти, регламентируется персональная ответственность межотраслевой команды проекта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ОБ ОБРАЗОВАТЕЛЬНОЙ ПРОГРАММЕ"/>
          <p:cNvGrpSpPr/>
          <p:nvPr/>
        </p:nvGrpSpPr>
        <p:grpSpPr>
          <a:xfrm>
            <a:off x="838197" y="177799"/>
            <a:ext cx="11328408" cy="975589"/>
            <a:chOff x="-1" y="0"/>
            <a:chExt cx="11328406" cy="975588"/>
          </a:xfrm>
        </p:grpSpPr>
        <p:sp>
          <p:nvSpPr>
            <p:cNvPr id="132" name="Закругленный прямоугольник"/>
            <p:cNvSpPr/>
            <p:nvPr/>
          </p:nvSpPr>
          <p:spPr>
            <a:xfrm>
              <a:off x="-2" y="-1"/>
              <a:ext cx="11328408" cy="975589"/>
            </a:xfrm>
            <a:prstGeom prst="roundRect">
              <a:avLst>
                <a:gd name="adj" fmla="val 19527"/>
              </a:avLst>
            </a:prstGeom>
            <a:solidFill>
              <a:srgbClr val="004D8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49580">
                <a:defRPr sz="2900">
                  <a:solidFill>
                    <a:srgbClr val="FFFFFF"/>
                  </a:solidFill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33" name="ОБ ОБРАЗОВАТЕЛЬНОЙ ПРОГРАММЕ"/>
            <p:cNvSpPr txBox="1"/>
            <p:nvPr/>
          </p:nvSpPr>
          <p:spPr>
            <a:xfrm>
              <a:off x="55793" y="235265"/>
              <a:ext cx="11216816" cy="50505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defTabSz="449580">
                <a:defRPr sz="2900" b="1">
                  <a:solidFill>
                    <a:srgbClr val="FFFFFF"/>
                  </a:solidFill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ОБ ОБРАЗОВАТЕЛЬНОЙ ПРОГРАММЕ</a:t>
              </a:r>
            </a:p>
          </p:txBody>
        </p:sp>
      </p:grpSp>
      <p:sp>
        <p:nvSpPr>
          <p:cNvPr id="135" name="Государственное и муниципальное управление можно рассматривать как базисную составляющую в достижении целей социально-экономического развития по инновационному социально-ориентированному сценарию и обеспечении качественного экономического роста с учетом социальной и экологической ответственности будущих управленцев завтрашнего дня. Изменение мышления и труда служащих органов власти, представляет собой качественно новую задачу, стоящую всех уровнях управления экономикой и социальной сферой.…"/>
          <p:cNvSpPr txBox="1"/>
          <p:nvPr/>
        </p:nvSpPr>
        <p:spPr>
          <a:xfrm>
            <a:off x="340528" y="1801676"/>
            <a:ext cx="12086677" cy="72001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indent="450215" algn="just" defTabSz="449580"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Система управления проектной деятельностью в соответствии с современной нормативной базой внедряется в органах в системе исполнительной власти в целях:</a:t>
            </a:r>
          </a:p>
          <a:p>
            <a:pPr indent="450215" algn="just" defTabSz="449580"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180339" indent="-180339" algn="just" defTabSz="449580">
              <a:buSzPct val="100000"/>
              <a:buFont typeface="Symbol"/>
              <a:buChar char="·"/>
              <a:tabLst>
                <a:tab pos="177800" algn="l"/>
              </a:tabLst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соблюдения и сокращения сроков достижения результатов;</a:t>
            </a:r>
          </a:p>
          <a:p>
            <a:pPr marL="180339" indent="-180339" algn="just" defTabSz="449580">
              <a:buSzPct val="100000"/>
              <a:buFont typeface="Symbol"/>
              <a:buChar char="·"/>
              <a:tabLst>
                <a:tab pos="177800" algn="l"/>
              </a:tabLst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эффективного использования ресурсов проектов;</a:t>
            </a:r>
          </a:p>
          <a:p>
            <a:pPr marL="180339" indent="-180339" algn="just" defTabSz="449580">
              <a:buSzPct val="100000"/>
              <a:buFont typeface="Symbol"/>
              <a:buChar char="·"/>
              <a:tabLst>
                <a:tab pos="177800" algn="l"/>
              </a:tabLst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прозрачности, обоснованности и своевременности принимаемых решений;</a:t>
            </a:r>
          </a:p>
          <a:p>
            <a:pPr marL="180339" indent="-180339" algn="just" defTabSz="449580">
              <a:buSzPct val="100000"/>
              <a:buFont typeface="Symbol"/>
              <a:buChar char="·"/>
              <a:tabLst>
                <a:tab pos="177800" algn="l"/>
              </a:tabLst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повышения эффективности взаимодействия органов в системе исполнительной власти Республики Коми, в том числе с участием органов местного самоуправления в Республике Коми, граждан и организаций.</a:t>
            </a:r>
          </a:p>
          <a:p>
            <a:pPr algn="just" defTabSz="449580">
              <a:tabLst>
                <a:tab pos="177800" algn="l"/>
              </a:tabLst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algn="just" defTabSz="449580">
              <a:tabLst>
                <a:tab pos="177800" algn="l"/>
              </a:tabLst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algn="just" defTabSz="449580">
              <a:tabLst>
                <a:tab pos="177800" algn="l"/>
              </a:tabLst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indent="450215" algn="just" defTabSz="449580">
              <a:tabLst>
                <a:tab pos="177800" algn="l"/>
              </a:tabLst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Актуализируются следующиепроцессы управления проектной деятельностью:</a:t>
            </a:r>
          </a:p>
          <a:p>
            <a:pPr indent="450215" algn="just" defTabSz="449580">
              <a:tabLst>
                <a:tab pos="177800" algn="l"/>
              </a:tabLst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180339" indent="-180339" algn="l" defTabSz="449580">
              <a:buSzPct val="100000"/>
              <a:buFont typeface="Symbol"/>
              <a:buChar char="·"/>
              <a:tabLst>
                <a:tab pos="177800" algn="l"/>
              </a:tabLst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управление проектами;</a:t>
            </a:r>
          </a:p>
          <a:p>
            <a:pPr marL="180339" indent="-180339" algn="l" defTabSz="449580">
              <a:buSzPct val="100000"/>
              <a:buFont typeface="Symbol"/>
              <a:buChar char="·"/>
              <a:tabLst>
                <a:tab pos="177800" algn="l"/>
              </a:tabLst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управление портфелями проектов;</a:t>
            </a:r>
          </a:p>
          <a:p>
            <a:pPr marL="180339" indent="-180339" algn="l" defTabSz="449580">
              <a:buSzPct val="100000"/>
              <a:buFont typeface="Symbol"/>
              <a:buChar char="·"/>
              <a:tabLst>
                <a:tab pos="177800" algn="l"/>
              </a:tabLst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управление мотивацией участников проектов;</a:t>
            </a:r>
          </a:p>
          <a:p>
            <a:pPr marL="180339" indent="-180339" algn="l" defTabSz="449580">
              <a:buSzPct val="100000"/>
              <a:buFont typeface="Symbol"/>
              <a:buChar char="·"/>
              <a:tabLst>
                <a:tab pos="177800" algn="l"/>
              </a:tabLst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управление компетенциями участников проектной деятельности;</a:t>
            </a:r>
          </a:p>
          <a:p>
            <a:pPr marL="180339" indent="-180339" algn="l" defTabSz="449580">
              <a:buSzPct val="100000"/>
              <a:buFont typeface="Symbol"/>
              <a:buChar char="·"/>
              <a:tabLst>
                <a:tab pos="177800" algn="l"/>
              </a:tabLst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организационная поддержка проектной деятельности;</a:t>
            </a:r>
          </a:p>
          <a:p>
            <a:pPr marL="180339" indent="-180339" algn="just" defTabSz="449580">
              <a:buSzPct val="100000"/>
              <a:buFont typeface="Symbol"/>
              <a:buChar char="·"/>
              <a:tabLst>
                <a:tab pos="177800" algn="l"/>
              </a:tabLst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технологическая поддержка проектной деятельности.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" name="ОБ ОБРАЗОВАТЕЛЬНОЙ ПРОГРАММЕ"/>
          <p:cNvGrpSpPr/>
          <p:nvPr/>
        </p:nvGrpSpPr>
        <p:grpSpPr>
          <a:xfrm>
            <a:off x="838197" y="177799"/>
            <a:ext cx="11328408" cy="975589"/>
            <a:chOff x="-1" y="0"/>
            <a:chExt cx="11328406" cy="975588"/>
          </a:xfrm>
        </p:grpSpPr>
        <p:sp>
          <p:nvSpPr>
            <p:cNvPr id="137" name="Закругленный прямоугольник"/>
            <p:cNvSpPr/>
            <p:nvPr/>
          </p:nvSpPr>
          <p:spPr>
            <a:xfrm>
              <a:off x="-2" y="-1"/>
              <a:ext cx="11328408" cy="975589"/>
            </a:xfrm>
            <a:prstGeom prst="roundRect">
              <a:avLst>
                <a:gd name="adj" fmla="val 19527"/>
              </a:avLst>
            </a:prstGeom>
            <a:solidFill>
              <a:srgbClr val="004D8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49580">
                <a:defRPr sz="2900">
                  <a:solidFill>
                    <a:srgbClr val="FFFFFF"/>
                  </a:solidFill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38" name="ОБ ОБРАЗОВАТЕЛЬНОЙ ПРОГРАММЕ"/>
            <p:cNvSpPr txBox="1"/>
            <p:nvPr/>
          </p:nvSpPr>
          <p:spPr>
            <a:xfrm>
              <a:off x="55793" y="235265"/>
              <a:ext cx="11216816" cy="50505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defTabSz="449580">
                <a:defRPr sz="2900" b="1">
                  <a:solidFill>
                    <a:srgbClr val="FFFFFF"/>
                  </a:solidFill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ОБ ОБРАЗОВАТЕЛЬНОЙ ПРОГРАММЕ</a:t>
              </a:r>
            </a:p>
          </p:txBody>
        </p:sp>
      </p:grpSp>
      <p:sp>
        <p:nvSpPr>
          <p:cNvPr id="140" name="Государственное и муниципальное управление можно рассматривать как базисную составляющую в достижении целей социально-экономического развития по инновационному социально-ориентированному сценарию и обеспечении качественного экономического роста с учетом социальной и экологической ответственности будущих управленцев завтрашнего дня. Изменение мышления и труда служащих органов власти, представляет собой качественно новую задачу, стоящую всех уровнях управления экономикой и социальной сферой.…"/>
          <p:cNvSpPr txBox="1"/>
          <p:nvPr/>
        </p:nvSpPr>
        <p:spPr>
          <a:xfrm>
            <a:off x="459063" y="2927741"/>
            <a:ext cx="12086674" cy="32885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indent="450215" algn="just" defTabSz="449580">
              <a:defRPr sz="2500" b="1" i="1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Магистерская программа предназначена</a:t>
            </a:r>
            <a:r>
              <a:rPr b="0" i="0"/>
              <a:t> для российских и иностранных граждан, желающих сделать успешную карьеру в управленческой деятельности в федеральных и региональных органах государственной власти, органах местного самоуправления, государственных и муниципальных организациях, государственных корпорациях, бизнес-структурах, международных и иных организациях.</a:t>
            </a:r>
          </a:p>
          <a:p>
            <a:pPr indent="450215" algn="just" defTabSz="449580"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indent="450215" algn="just" defTabSz="449580"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Выпускники программы могут занимать должности специалиста по проектному управлению, руководителя  проекта, директора портфеля проектов, директора программы и др.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В соответствии с федеральным государственным образовательным стандартом высшего образования по направлению подготовки «менеджмент» (уровень магистратуры) программа направлена на формирование личностных качеств, способностей, общеобразовательных и профессиональных компетенций, необходимых и достаточных для успешной работы в области проектного менеджмента.…"/>
          <p:cNvSpPr txBox="1"/>
          <p:nvPr/>
        </p:nvSpPr>
        <p:spPr>
          <a:xfrm>
            <a:off x="645395" y="1810141"/>
            <a:ext cx="11585687" cy="6133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indent="449580" algn="just" defTabSz="449580"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В соответствии с федеральным государственным образовательным стандартом высшего образования по направлению подготовки «менеджмент» (уровень магистратуры) программа направлена на формирование личностных качеств, способностей, общеобразовательных и профессиональных компетенций, необходимых и достаточных для успешной работы в области проектного менеджмента.</a:t>
            </a:r>
          </a:p>
          <a:p>
            <a:pPr indent="449580" algn="just" defTabSz="449580"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indent="449580" algn="just" defTabSz="449580"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Основной задачей является формирование совершенно нового мышления управленческих кадров, нацеленного на достижение конечного измеримого результата в процессе деятельности.</a:t>
            </a:r>
          </a:p>
          <a:p>
            <a:pPr indent="449580" algn="just" defTabSz="449580"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indent="450215" algn="just" defTabSz="449580"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Применение принципов проектного управления можно рассматривать как формальную сторону в формировании инвестиционной привлекательности региона. Изменение мышления и труда служащих органов власти региона, являющееся необходимым условием для повышения доверия бизнес сообщества к органам власти региона, представляет собой качественно новую задачу, стоящую перед органами власти, на всех уровнях управления экономикой.</a:t>
            </a:r>
          </a:p>
        </p:txBody>
      </p:sp>
      <p:grpSp>
        <p:nvGrpSpPr>
          <p:cNvPr id="145" name="ЦЕЛЬ МАГИСТЕРСКОЙ ПРОГРАММЫ"/>
          <p:cNvGrpSpPr/>
          <p:nvPr/>
        </p:nvGrpSpPr>
        <p:grpSpPr>
          <a:xfrm>
            <a:off x="838200" y="177799"/>
            <a:ext cx="11328400" cy="975589"/>
            <a:chOff x="0" y="0"/>
            <a:chExt cx="11328400" cy="975588"/>
          </a:xfrm>
        </p:grpSpPr>
        <p:sp>
          <p:nvSpPr>
            <p:cNvPr id="143" name="Закругленный прямоугольник"/>
            <p:cNvSpPr/>
            <p:nvPr/>
          </p:nvSpPr>
          <p:spPr>
            <a:xfrm>
              <a:off x="0" y="-1"/>
              <a:ext cx="11328400" cy="975589"/>
            </a:xfrm>
            <a:prstGeom prst="roundRect">
              <a:avLst>
                <a:gd name="adj" fmla="val 19527"/>
              </a:avLst>
            </a:prstGeom>
            <a:solidFill>
              <a:srgbClr val="004D8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49580">
                <a:defRPr sz="2700">
                  <a:solidFill>
                    <a:srgbClr val="FFFFFF"/>
                  </a:solidFill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44" name="МИССИЯ МАГИСТЕРСКОЙ ПРОГРАММЫ"/>
            <p:cNvSpPr txBox="1"/>
            <p:nvPr/>
          </p:nvSpPr>
          <p:spPr>
            <a:xfrm>
              <a:off x="55795" y="247425"/>
              <a:ext cx="11216810" cy="4807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defTabSz="449580">
                <a:defRPr sz="2700" b="1">
                  <a:solidFill>
                    <a:srgbClr val="FFFFFF"/>
                  </a:solidFill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МИССИЯ МАГИСТЕРСКОЙ ПРОГРАММЫ</a:t>
              </a:r>
            </a:p>
          </p:txBody>
        </p:sp>
      </p:grp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Передача передовых теоретических знаний, формирование умений и практических навыков по эффективному управлению государственными, муниципальными и корпоративными проектами и программами в различных предметных областях и сферах деятельности."/>
          <p:cNvSpPr txBox="1"/>
          <p:nvPr/>
        </p:nvSpPr>
        <p:spPr>
          <a:xfrm>
            <a:off x="865460" y="1378342"/>
            <a:ext cx="11157198" cy="1510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indent="450215" algn="just" defTabSz="449580"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Передача передовых теоретических знаний, формирование умений и практических навыков по эффективному управлению государственными, муниципальными и корпоративными проектами и программами в различных предметных областях и сферах деятельности.</a:t>
            </a:r>
          </a:p>
        </p:txBody>
      </p:sp>
      <p:grpSp>
        <p:nvGrpSpPr>
          <p:cNvPr id="150" name="ЗАДАЧИ МАГИСТЕРСКОЙ ПРОГРАММЫ"/>
          <p:cNvGrpSpPr/>
          <p:nvPr/>
        </p:nvGrpSpPr>
        <p:grpSpPr>
          <a:xfrm>
            <a:off x="779857" y="3539065"/>
            <a:ext cx="11328407" cy="975591"/>
            <a:chOff x="0" y="0"/>
            <a:chExt cx="11328405" cy="975589"/>
          </a:xfrm>
        </p:grpSpPr>
        <p:sp>
          <p:nvSpPr>
            <p:cNvPr id="148" name="Закругленный прямоугольник"/>
            <p:cNvSpPr/>
            <p:nvPr/>
          </p:nvSpPr>
          <p:spPr>
            <a:xfrm>
              <a:off x="-1" y="-1"/>
              <a:ext cx="11328407" cy="975590"/>
            </a:xfrm>
            <a:prstGeom prst="roundRect">
              <a:avLst>
                <a:gd name="adj" fmla="val 19527"/>
              </a:avLst>
            </a:prstGeom>
            <a:solidFill>
              <a:srgbClr val="004D8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49580">
                <a:defRPr sz="2700">
                  <a:solidFill>
                    <a:srgbClr val="FFFFFF"/>
                  </a:solidFill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49" name="ЗАДАЧИ МАГИСТЕРСКОЙ ПРОГРАММЫ"/>
            <p:cNvSpPr txBox="1"/>
            <p:nvPr/>
          </p:nvSpPr>
          <p:spPr>
            <a:xfrm>
              <a:off x="55794" y="247426"/>
              <a:ext cx="11216816" cy="4807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defTabSz="449580">
                <a:defRPr sz="2700" b="1">
                  <a:solidFill>
                    <a:srgbClr val="FFFFFF"/>
                  </a:solidFill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ЗАДАЧИ МАГИСТЕРСКОЙ ПРОГРАММЫ</a:t>
              </a:r>
            </a:p>
          </p:txBody>
        </p:sp>
      </p:grpSp>
      <p:grpSp>
        <p:nvGrpSpPr>
          <p:cNvPr id="153" name="ЦЕЛЬ МАГИСТЕРСКОЙ ПРОГРАММЫ"/>
          <p:cNvGrpSpPr/>
          <p:nvPr/>
        </p:nvGrpSpPr>
        <p:grpSpPr>
          <a:xfrm>
            <a:off x="838200" y="177799"/>
            <a:ext cx="11328400" cy="975589"/>
            <a:chOff x="0" y="0"/>
            <a:chExt cx="11328400" cy="975588"/>
          </a:xfrm>
        </p:grpSpPr>
        <p:sp>
          <p:nvSpPr>
            <p:cNvPr id="151" name="Закругленный прямоугольник"/>
            <p:cNvSpPr/>
            <p:nvPr/>
          </p:nvSpPr>
          <p:spPr>
            <a:xfrm>
              <a:off x="0" y="-1"/>
              <a:ext cx="11328400" cy="975589"/>
            </a:xfrm>
            <a:prstGeom prst="roundRect">
              <a:avLst>
                <a:gd name="adj" fmla="val 19527"/>
              </a:avLst>
            </a:prstGeom>
            <a:solidFill>
              <a:srgbClr val="004D8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49580">
                <a:defRPr sz="2700">
                  <a:solidFill>
                    <a:srgbClr val="FFFFFF"/>
                  </a:solidFill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52" name="ЦЕЛЬ МАГИСТЕРСКОЙ ПРОГРАММЫ"/>
            <p:cNvSpPr txBox="1"/>
            <p:nvPr/>
          </p:nvSpPr>
          <p:spPr>
            <a:xfrm>
              <a:off x="55795" y="247425"/>
              <a:ext cx="11216810" cy="4807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defTabSz="449580">
                <a:defRPr sz="2700" b="1">
                  <a:solidFill>
                    <a:srgbClr val="FFFFFF"/>
                  </a:solidFill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ЦЕЛЬ МАГИСТЕРСКОЙ ПРОГРАММЫ</a:t>
              </a:r>
            </a:p>
          </p:txBody>
        </p:sp>
      </p:grpSp>
      <p:sp>
        <p:nvSpPr>
          <p:cNvPr id="154" name="обучение практическому использованию современного инструментария управления проектами и программами;…"/>
          <p:cNvSpPr txBox="1"/>
          <p:nvPr/>
        </p:nvSpPr>
        <p:spPr>
          <a:xfrm>
            <a:off x="923801" y="4908941"/>
            <a:ext cx="11157198" cy="4355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180339" indent="-180339" algn="just" defTabSz="449580">
              <a:buSzPct val="100000"/>
              <a:buFont typeface="Symbol"/>
              <a:buChar char="·"/>
              <a:tabLst>
                <a:tab pos="177800" algn="l"/>
              </a:tabLst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обучение практическому использованию современного инструментария управления проектами и программами;</a:t>
            </a:r>
          </a:p>
          <a:p>
            <a:pPr marL="180339" indent="-180339" algn="just" defTabSz="449580">
              <a:buSzPct val="100000"/>
              <a:buFont typeface="Symbol"/>
              <a:buChar char="·"/>
              <a:tabLst>
                <a:tab pos="177800" algn="l"/>
              </a:tabLst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подготовка специалистов по управлению проектами  для получения сертификатов  в соответствии с международными стандартами IPMA  и PMI;</a:t>
            </a:r>
          </a:p>
          <a:p>
            <a:pPr marL="180339" indent="-180339" algn="just" defTabSz="449580">
              <a:buSzPct val="100000"/>
              <a:buFont typeface="Symbol"/>
              <a:buChar char="·"/>
              <a:tabLst>
                <a:tab pos="177800" algn="l"/>
              </a:tabLst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формирование устойчивых навыков самостоятельного принятия сложных управленческих решений в условиях избытка и неопределенности информации;</a:t>
            </a:r>
          </a:p>
          <a:p>
            <a:pPr marL="180339" indent="-180339" algn="just" defTabSz="449580">
              <a:buSzPct val="100000"/>
              <a:buFont typeface="Symbol"/>
              <a:buChar char="·"/>
              <a:tabLst>
                <a:tab pos="177800" algn="l"/>
              </a:tabLst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формирование способностей успешной работы в командах и самостоятельного развития эффективных проектных команд;</a:t>
            </a:r>
          </a:p>
          <a:p>
            <a:pPr marL="180339" indent="-180339" algn="just" defTabSz="449580">
              <a:buSzPct val="100000"/>
              <a:buFont typeface="Symbol"/>
              <a:buChar char="·"/>
              <a:tabLst>
                <a:tab pos="177800" algn="l"/>
              </a:tabLst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развитие лидерского потенциала, умений адаптировать арсенал управленческих инструментов и средств к окружающей ситуации, навыков личностного роста и рефлексирующего профессионального саморазвития.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Выпускник программы будет обладать профессиональными компетенциями:…"/>
          <p:cNvSpPr txBox="1"/>
          <p:nvPr/>
        </p:nvSpPr>
        <p:spPr>
          <a:xfrm>
            <a:off x="659217" y="1776276"/>
            <a:ext cx="11686365" cy="6844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49580">
              <a:tabLst>
                <a:tab pos="177800" algn="l"/>
              </a:tabLst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Выпускник программы будет обладать профессиональными компетенциями:</a:t>
            </a:r>
          </a:p>
          <a:p>
            <a:pPr algn="l" defTabSz="449580">
              <a:tabLst>
                <a:tab pos="177800" algn="l"/>
              </a:tabLst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180339" indent="-180339" algn="just" defTabSz="449580">
              <a:buSzPct val="100000"/>
              <a:buFont typeface="Symbol"/>
              <a:buChar char="·"/>
              <a:tabLst>
                <a:tab pos="177800" algn="l"/>
                <a:tab pos="266700" algn="l"/>
                <a:tab pos="355600" algn="l"/>
              </a:tabLst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способность развивать свой общекультурный и профессиональный уровень и самостоятельно осваивать новые методы исследования, изменять профиль своей профессиональной деятельности, самостоятельно приобретать и использовать новые знания и умения;</a:t>
            </a:r>
          </a:p>
          <a:p>
            <a:pPr marL="180339" indent="-180339" algn="just" defTabSz="449580">
              <a:buSzPct val="100000"/>
              <a:buFont typeface="Symbol"/>
              <a:buChar char="·"/>
              <a:tabLst>
                <a:tab pos="177800" algn="l"/>
                <a:tab pos="266700" algn="l"/>
                <a:tab pos="355600" algn="l"/>
              </a:tabLst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навыки проведения проектного анализа и обоснования целесообразности реализации проекта;</a:t>
            </a:r>
          </a:p>
          <a:p>
            <a:pPr marL="180339" indent="-180339" algn="just" defTabSz="449580">
              <a:buSzPct val="100000"/>
              <a:buFont typeface="Symbol"/>
              <a:buChar char="·"/>
              <a:tabLst>
                <a:tab pos="177800" algn="l"/>
                <a:tab pos="266700" algn="l"/>
                <a:tab pos="355600" algn="l"/>
              </a:tabLst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способность принимать организационно-управленческие решения в области проектного управления и оценивать их последствия, использовать инструменты и методы проектного управления;</a:t>
            </a:r>
          </a:p>
          <a:p>
            <a:pPr marL="180339" indent="-180339" algn="just" defTabSz="449580">
              <a:buSzPct val="100000"/>
              <a:buFont typeface="Symbol"/>
              <a:buChar char="·"/>
              <a:tabLst>
                <a:tab pos="177800" algn="l"/>
                <a:tab pos="266700" algn="l"/>
                <a:tab pos="355600" algn="l"/>
              </a:tabLst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способность и навыки моделирования систем проектного управления;</a:t>
            </a:r>
          </a:p>
          <a:p>
            <a:pPr marL="180339" indent="-180339" algn="just" defTabSz="449580">
              <a:buSzPct val="100000"/>
              <a:buFont typeface="Symbol"/>
              <a:buChar char="·"/>
              <a:tabLst>
                <a:tab pos="177800" algn="l"/>
                <a:tab pos="266700" algn="l"/>
                <a:tab pos="355600" algn="l"/>
              </a:tabLst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способность управлять организациями, подразделениями, группами (командами) сотрудников, проектами и сетями, разрабатывать корпоративную стратегию;</a:t>
            </a:r>
          </a:p>
          <a:p>
            <a:pPr marL="180339" indent="-180339" algn="just" defTabSz="449580">
              <a:buSzPct val="100000"/>
              <a:buFont typeface="Symbol"/>
              <a:buChar char="·"/>
              <a:tabLst>
                <a:tab pos="177800" algn="l"/>
                <a:tab pos="266700" algn="l"/>
                <a:tab pos="355600" algn="l"/>
              </a:tabLst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способность разрабатывать проекты и программы организационного развития и изменений и обеспечивать их реализацию;</a:t>
            </a:r>
          </a:p>
          <a:p>
            <a:pPr marL="180339" indent="-180339" algn="just" defTabSz="449580">
              <a:buSzPct val="100000"/>
              <a:buFont typeface="Symbol"/>
              <a:buChar char="·"/>
              <a:tabLst>
                <a:tab pos="177800" algn="l"/>
                <a:tab pos="266700" algn="l"/>
                <a:tab pos="355600" algn="l"/>
              </a:tabLst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способность использовать количественные и качественные методы для проведения научных исследований и управления бизнес-проектами;</a:t>
            </a:r>
          </a:p>
          <a:p>
            <a:pPr marL="180339" indent="-180339" algn="just" defTabSz="449580">
              <a:buSzPct val="100000"/>
              <a:buFont typeface="Symbol"/>
              <a:buChar char="·"/>
              <a:tabLst>
                <a:tab pos="177800" algn="l"/>
                <a:tab pos="266700" algn="l"/>
                <a:tab pos="355600" algn="l"/>
              </a:tabLst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способность оценивать эффективность систем управления проектом.</a:t>
            </a:r>
          </a:p>
        </p:txBody>
      </p:sp>
      <p:grpSp>
        <p:nvGrpSpPr>
          <p:cNvPr id="159" name="ОСНОВНЫЕ ОБРАЗОВАТЕЛЬНЫЕ РЕЗУЛЬТАТЫ (ПРОФЕССИОНАЛЬНЫЕ НАВЫКИ)"/>
          <p:cNvGrpSpPr/>
          <p:nvPr/>
        </p:nvGrpSpPr>
        <p:grpSpPr>
          <a:xfrm>
            <a:off x="838200" y="177798"/>
            <a:ext cx="11328400" cy="964674"/>
            <a:chOff x="0" y="0"/>
            <a:chExt cx="11328400" cy="964673"/>
          </a:xfrm>
        </p:grpSpPr>
        <p:sp>
          <p:nvSpPr>
            <p:cNvPr id="157" name="Закругленный прямоугольник"/>
            <p:cNvSpPr/>
            <p:nvPr/>
          </p:nvSpPr>
          <p:spPr>
            <a:xfrm>
              <a:off x="0" y="-1"/>
              <a:ext cx="11328400" cy="964674"/>
            </a:xfrm>
            <a:prstGeom prst="roundRect">
              <a:avLst>
                <a:gd name="adj" fmla="val 19748"/>
              </a:avLst>
            </a:prstGeom>
            <a:solidFill>
              <a:srgbClr val="004D8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49580">
                <a:defRPr sz="2700">
                  <a:solidFill>
                    <a:srgbClr val="FFFFFF"/>
                  </a:solidFill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58" name="ОСНОВНЫЕ ОБРАЗОВАТЕЛЬНЫЕ РЕЗУЛЬТАТЫ (ПРОФЕССИОНАЛЬНЫЕ НАВЫКИ)"/>
            <p:cNvSpPr txBox="1"/>
            <p:nvPr/>
          </p:nvSpPr>
          <p:spPr>
            <a:xfrm>
              <a:off x="55795" y="45118"/>
              <a:ext cx="11216810" cy="8744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defTabSz="449580">
                <a:defRPr sz="2700" b="1">
                  <a:solidFill>
                    <a:srgbClr val="FFFFFF"/>
                  </a:solidFill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ОСНОВНЫЕ ОБРАЗОВАТЕЛЬНЫЕ РЕЗУЛЬТАТЫ (ПРОФЕССИОНАЛЬНЫЕ НАВЫКИ)</a:t>
              </a:r>
            </a:p>
          </p:txBody>
        </p:sp>
      </p:grp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управленческая деятельность в организациях любой организационно-правовой формы, в которых выпускники работают в качестве менеджеров и руководителей проекта в различных службах аппарата управления;…"/>
          <p:cNvSpPr txBox="1"/>
          <p:nvPr/>
        </p:nvSpPr>
        <p:spPr>
          <a:xfrm>
            <a:off x="477483" y="1674676"/>
            <a:ext cx="12049835" cy="47109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180339" indent="-180339" algn="just" defTabSz="449580">
              <a:buSzPct val="100000"/>
              <a:buFont typeface="Symbol"/>
              <a:buChar char="·"/>
              <a:tabLst>
                <a:tab pos="177800" algn="l"/>
              </a:tabLst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управленческая деятельность в организациях любой организационно-правовой формы, в которых выпускники работают в качестве менеджеров и руководителей проекта в различных службах аппарата управления;</a:t>
            </a:r>
          </a:p>
          <a:p>
            <a:pPr marL="180339" indent="-180339" algn="just" defTabSz="449580">
              <a:buSzPct val="100000"/>
              <a:buFont typeface="Symbol"/>
              <a:buChar char="·"/>
              <a:tabLst>
                <a:tab pos="177800" algn="l"/>
              </a:tabLst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управленческая деятельность в органах государственной власти и местного самоуправления в сферах программного и проектного управления;</a:t>
            </a:r>
          </a:p>
          <a:p>
            <a:pPr marL="180339" indent="-180339" algn="just" defTabSz="449580">
              <a:buSzPct val="100000"/>
              <a:buFont typeface="Symbol"/>
              <a:buChar char="·"/>
              <a:tabLst>
                <a:tab pos="177800" algn="l"/>
              </a:tabLst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предпринимательскую и организационную деятельность в структурах, в которых выпускники являются предпринимателями, создающими и развивающими собственное дело;</a:t>
            </a:r>
          </a:p>
          <a:p>
            <a:pPr marL="180339" indent="-180339" algn="just" defTabSz="449580">
              <a:buSzPct val="100000"/>
              <a:buFont typeface="Symbol"/>
              <a:buChar char="·"/>
              <a:tabLst>
                <a:tab pos="177800" algn="l"/>
              </a:tabLst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научно-исследовательскую деятельность в научных организациях, связанную с процессом проектного управления;</a:t>
            </a:r>
          </a:p>
          <a:p>
            <a:pPr marL="180339" indent="-180339" algn="just" defTabSz="449580">
              <a:buSzPct val="100000"/>
              <a:buFont typeface="Symbol"/>
              <a:buChar char="·"/>
              <a:tabLst>
                <a:tab pos="177800" algn="l"/>
              </a:tabLst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научно-исследовательскую и преподавательскую деятельность в организациях высшего образования и организациях дополнительного профессионального образования.</a:t>
            </a:r>
          </a:p>
        </p:txBody>
      </p:sp>
      <p:grpSp>
        <p:nvGrpSpPr>
          <p:cNvPr id="164" name="ОБЛАСТЬ ПРОФЕССИОНАЛЬНОЙ ДЕЯТЕЛЬНОСТИ ВЫПУСКНИКОВ, ОСВОИВШИХ ПРОГРАММУ МАГИСТРАТУРЫ (В СООТВЕТСТВИИ СО СТАНДАРТОМ) ВКЛЮЧАЕТ:"/>
          <p:cNvGrpSpPr/>
          <p:nvPr/>
        </p:nvGrpSpPr>
        <p:grpSpPr>
          <a:xfrm>
            <a:off x="838196" y="177797"/>
            <a:ext cx="11328408" cy="1373262"/>
            <a:chOff x="-1" y="-1"/>
            <a:chExt cx="11328406" cy="1373260"/>
          </a:xfrm>
        </p:grpSpPr>
        <p:sp>
          <p:nvSpPr>
            <p:cNvPr id="162" name="Закругленный прямоугольник"/>
            <p:cNvSpPr/>
            <p:nvPr/>
          </p:nvSpPr>
          <p:spPr>
            <a:xfrm>
              <a:off x="-2" y="-2"/>
              <a:ext cx="11328408" cy="1373262"/>
            </a:xfrm>
            <a:prstGeom prst="roundRect">
              <a:avLst>
                <a:gd name="adj" fmla="val 13872"/>
              </a:avLst>
            </a:prstGeom>
            <a:solidFill>
              <a:srgbClr val="004D8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49580">
                <a:tabLst>
                  <a:tab pos="177800" algn="l"/>
                </a:tabLst>
                <a:defRPr sz="2700">
                  <a:solidFill>
                    <a:srgbClr val="FFFFFF"/>
                  </a:solidFill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63" name="ОБЛАСТЬ ПРОФЕССИОНАЛЬНОЙ ДЕЯТЕЛЬНОСТИ ВЫПУСКНИКОВ, ОСВОИВШИХ ПРОГРАММУ МАГИСТРАТУРЫ (В СООТВЕТСТВИИ СО СТАНДАРТОМ) ВКЛЮЧАЕТ:"/>
            <p:cNvSpPr txBox="1"/>
            <p:nvPr/>
          </p:nvSpPr>
          <p:spPr>
            <a:xfrm>
              <a:off x="55794" y="52559"/>
              <a:ext cx="11216817" cy="12681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defTabSz="449580">
                <a:tabLst>
                  <a:tab pos="177800" algn="l"/>
                </a:tabLst>
                <a:defRPr sz="2700" b="1">
                  <a:solidFill>
                    <a:srgbClr val="FFFFFF"/>
                  </a:solidFill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ОБЛАСТЬ ПРОФЕССИОНАЛЬНОЙ ДЕЯТЕЛЬНОСТИ ВЫПУСКНИКОВ, ОСВОИВШИХ ПРОГРАММУ МАГИСТРАТУРЫ (В СООТВЕТСТВИИ СО СТАНДАРТОМ) ВКЛЮЧАЕТ:</a:t>
              </a:r>
            </a:p>
          </p:txBody>
        </p:sp>
      </p:grpSp>
      <p:grpSp>
        <p:nvGrpSpPr>
          <p:cNvPr id="167" name="ВИДЫ И НАПРАВЛЕНИЯ ПРОФЕССИОНАЛЬНОЙ ДЕЯТЕЛЬНОСТИ ВЫПУСКНИКОВ ПРОГРАММЫ"/>
          <p:cNvGrpSpPr/>
          <p:nvPr/>
        </p:nvGrpSpPr>
        <p:grpSpPr>
          <a:xfrm>
            <a:off x="838200" y="6657708"/>
            <a:ext cx="11328400" cy="1010185"/>
            <a:chOff x="0" y="0"/>
            <a:chExt cx="11328400" cy="1010183"/>
          </a:xfrm>
        </p:grpSpPr>
        <p:sp>
          <p:nvSpPr>
            <p:cNvPr id="165" name="Закругленный прямоугольник"/>
            <p:cNvSpPr/>
            <p:nvPr/>
          </p:nvSpPr>
          <p:spPr>
            <a:xfrm>
              <a:off x="0" y="0"/>
              <a:ext cx="11328400" cy="1010184"/>
            </a:xfrm>
            <a:prstGeom prst="roundRect">
              <a:avLst>
                <a:gd name="adj" fmla="val 18858"/>
              </a:avLst>
            </a:prstGeom>
            <a:solidFill>
              <a:srgbClr val="004D8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49580">
                <a:tabLst>
                  <a:tab pos="177800" algn="l"/>
                </a:tabLst>
                <a:defRPr sz="2700">
                  <a:solidFill>
                    <a:srgbClr val="FFFFFF"/>
                  </a:solidFill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66" name="НАПРАВЛЕНИЯ ПРОФЕССИОНАЛЬНОЙ ДЕЯТЕЛЬНОСТИ ВЫПУСКНИКОВ ПРОГРАММЫ"/>
            <p:cNvSpPr txBox="1"/>
            <p:nvPr/>
          </p:nvSpPr>
          <p:spPr>
            <a:xfrm>
              <a:off x="55795" y="67873"/>
              <a:ext cx="11216810" cy="8744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defTabSz="449580">
                <a:tabLst>
                  <a:tab pos="177800" algn="l"/>
                </a:tabLst>
                <a:defRPr sz="2700" b="1">
                  <a:solidFill>
                    <a:srgbClr val="FFFFFF"/>
                  </a:solidFill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НАПРАВЛЕНИЯ ПРОФЕССИОНАЛЬНОЙ ДЕЯТЕЛЬНОСТИ ВЫПУСКНИКОВ ПРОГРАММЫ</a:t>
              </a:r>
            </a:p>
          </p:txBody>
        </p:sp>
      </p:grpSp>
      <p:sp>
        <p:nvSpPr>
          <p:cNvPr id="168" name="процессы управления организациями различных организационно-правовых форм;…"/>
          <p:cNvSpPr txBox="1"/>
          <p:nvPr/>
        </p:nvSpPr>
        <p:spPr>
          <a:xfrm>
            <a:off x="534336" y="7940009"/>
            <a:ext cx="12049832" cy="11549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180339" indent="-180339" algn="just" defTabSz="449580">
              <a:buSzPct val="100000"/>
              <a:buFont typeface="Symbol"/>
              <a:buChar char="·"/>
              <a:tabLst>
                <a:tab pos="177800" algn="l"/>
              </a:tabLst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процессы управления организациями различных организационно-правовых форм;</a:t>
            </a:r>
          </a:p>
          <a:p>
            <a:pPr marL="180339" indent="-180339" algn="just" defTabSz="449580">
              <a:buSzPct val="100000"/>
              <a:buFont typeface="Symbol"/>
              <a:buChar char="·"/>
              <a:tabLst>
                <a:tab pos="177800" algn="l"/>
              </a:tabLst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процессы государственного и муниципального управления;</a:t>
            </a:r>
          </a:p>
          <a:p>
            <a:pPr marL="180339" indent="-180339" algn="just" defTabSz="449580">
              <a:buSzPct val="100000"/>
              <a:buFont typeface="Symbol"/>
              <a:buChar char="·"/>
              <a:tabLst>
                <a:tab pos="177800" algn="l"/>
              </a:tabLst>
              <a:defRPr sz="2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научно-исследовательские процессы.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1229</Words>
  <Application>Microsoft Office PowerPoint</Application>
  <PresentationFormat>Произвольный</PresentationFormat>
  <Paragraphs>137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White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Ариф</dc:creator>
  <cp:lastModifiedBy>Windows User</cp:lastModifiedBy>
  <cp:revision>1</cp:revision>
  <dcterms:modified xsi:type="dcterms:W3CDTF">2019-03-28T07:31:33Z</dcterms:modified>
</cp:coreProperties>
</file>